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6" r:id="rId15"/>
    <p:sldId id="271" r:id="rId16"/>
    <p:sldId id="272" r:id="rId17"/>
    <p:sldId id="273" r:id="rId18"/>
    <p:sldId id="278" r:id="rId19"/>
    <p:sldId id="275" r:id="rId20"/>
    <p:sldId id="274" r:id="rId21"/>
    <p:sldId id="279" r:id="rId22"/>
    <p:sldId id="277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12" autoAdjust="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131" y="28478"/>
            <a:ext cx="1174928" cy="7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48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912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6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45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9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3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97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545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90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63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42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2523F-7411-44E8-A907-AE9CA4801300}" type="datetimeFigureOut">
              <a:rPr lang="en-GB" smtClean="0"/>
              <a:t>15/11/2018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C54FB-8D56-46A5-A884-CAFF3B2BBF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051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PANCH.M@IITTP.AC.I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6408" y="1122363"/>
            <a:ext cx="10235682" cy="2387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MATHEMATICS FOR ENGINEERS</a:t>
            </a:r>
            <a:br>
              <a:rPr lang="en-US" sz="4000" dirty="0" smtClean="0"/>
            </a:br>
            <a:r>
              <a:rPr lang="en-US" sz="3800" dirty="0" smtClean="0"/>
              <a:t>MA5101-PARTIAL DIFFERENTIAL EQUATIONS</a:t>
            </a:r>
            <a:endParaRPr lang="en-GB" sz="3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PANCHATCHARAM MARIAPPAN</a:t>
            </a:r>
          </a:p>
          <a:p>
            <a:r>
              <a:rPr lang="en-US" dirty="0" smtClean="0">
                <a:hlinkClick r:id="rId2"/>
              </a:rPr>
              <a:t>PANCH.M@IITTP.AC.IN</a:t>
            </a:r>
            <a:endParaRPr lang="en-US" dirty="0" smtClean="0"/>
          </a:p>
          <a:p>
            <a:r>
              <a:rPr lang="en-US" dirty="0" smtClean="0"/>
              <a:t>November 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15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4638" y="1347537"/>
                <a:ext cx="6685762" cy="385010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Force acting on the tiny element string are</a:t>
                </a:r>
              </a:p>
              <a:p>
                <a:pPr lvl="1"/>
                <a:r>
                  <a:rPr lang="en-US" dirty="0" smtClean="0"/>
                  <a:t>Tension pulling to the right</a:t>
                </a:r>
              </a:p>
              <a:p>
                <a:pPr lvl="2"/>
                <a:r>
                  <a:rPr lang="en-US" dirty="0" smtClean="0"/>
                  <a:t>Magnitude: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, Angle: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Tension pulling to the left</a:t>
                </a:r>
              </a:p>
              <a:p>
                <a:pPr lvl="2"/>
                <a:r>
                  <a:rPr lang="en-US" dirty="0" smtClean="0"/>
                  <a:t>Magnitude: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,  Angle: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US" dirty="0" smtClean="0"/>
                  <a:t>External Forces</a:t>
                </a:r>
              </a:p>
              <a:p>
                <a:pPr lvl="2"/>
                <a:r>
                  <a:rPr lang="en-US" dirty="0" smtClean="0"/>
                  <a:t>Net Magnitude: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Δx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Mass of the element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GB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638" y="1347537"/>
                <a:ext cx="6685762" cy="3850105"/>
              </a:xfrm>
              <a:blipFill rotWithShape="0">
                <a:blip r:embed="rId2"/>
                <a:stretch>
                  <a:fillRect l="-1641" t="-26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962" y="776691"/>
            <a:ext cx="4496427" cy="2495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2505" y="5026845"/>
                <a:ext cx="10988842" cy="1487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By Newton’s Law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tt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5026845"/>
                <a:ext cx="10988842" cy="1487843"/>
              </a:xfrm>
              <a:prstGeom prst="rect">
                <a:avLst/>
              </a:prstGeom>
              <a:blipFill rotWithShape="0">
                <a:blip r:embed="rId4"/>
                <a:stretch>
                  <a:fillRect l="-1165" t="-4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4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79" y="0"/>
            <a:ext cx="10515600" cy="1325563"/>
          </a:xfrm>
        </p:spPr>
        <p:txBody>
          <a:bodyPr/>
          <a:lstStyle/>
          <a:p>
            <a:r>
              <a:rPr lang="en-US" dirty="0" smtClean="0"/>
              <a:t>Wave Equation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979" y="0"/>
            <a:ext cx="3818021" cy="2119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01579" y="1027906"/>
                <a:ext cx="10988842" cy="49963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By Newton’s Law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tt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dirty="0" smtClean="0"/>
              </a:p>
              <a:p>
                <a:r>
                  <a:rPr lang="en-GB" sz="2800" dirty="0" smtClean="0">
                    <a:sym typeface="Symbol" panose="05050102010706020507" pitchFamily="18" charset="2"/>
                  </a:rPr>
                  <a:t>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tt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b="0" dirty="0" smtClean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𝑡𝑎𝑛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sz="2800" dirty="0" smtClean="0">
                    <a:sym typeface="Symbol" panose="05050102010706020507" pitchFamily="18" charset="2"/>
                  </a:rPr>
                  <a:t>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Sup>
                              <m:sSub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𝑥𝑥</m:t>
                                </m:r>
                              </m:sub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</m:oMath>
                </a14:m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≪1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≪1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≈1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 smtClean="0">
                    <a:sym typeface="Symbol" panose="05050102010706020507" pitchFamily="18" charset="2"/>
                  </a:rPr>
                  <a:t>[Assume only transverse vibrations]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9" y="1027906"/>
                <a:ext cx="10988842" cy="4996304"/>
              </a:xfrm>
              <a:prstGeom prst="rect">
                <a:avLst/>
              </a:prstGeom>
              <a:blipFill rotWithShape="0">
                <a:blip r:embed="rId3"/>
                <a:stretch>
                  <a:fillRect l="-1165" t="-1343"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206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79" y="0"/>
            <a:ext cx="10515600" cy="1325563"/>
          </a:xfrm>
        </p:spPr>
        <p:txBody>
          <a:bodyPr/>
          <a:lstStyle/>
          <a:p>
            <a:r>
              <a:rPr lang="en-US" dirty="0" smtClean="0"/>
              <a:t>Wave Equation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979" y="0"/>
            <a:ext cx="3818021" cy="2119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01579" y="1027906"/>
                <a:ext cx="10988842" cy="5521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By Newton’s Law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tt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Δx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dirty="0" smtClean="0"/>
              </a:p>
              <a:p>
                <a:r>
                  <a:rPr lang="en-GB" sz="2800" dirty="0" smtClean="0">
                    <a:sym typeface="Symbol" panose="05050102010706020507" pitchFamily="18" charset="2"/>
                  </a:rPr>
                  <a:t>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ad>
                      <m:radPr>
                        <m:degHide m:val="on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bSup>
                          <m:sSub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tt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≪1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sym typeface="Symbol" panose="05050102010706020507" pitchFamily="18" charset="2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≪1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≈1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tt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=0:</m:t>
                    </m:r>
                  </m:oMath>
                </a14:m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tt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den>
                          </m:f>
                        </m:e>
                      </m:ra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8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9" y="1027906"/>
                <a:ext cx="10988842" cy="5521320"/>
              </a:xfrm>
              <a:prstGeom prst="rect">
                <a:avLst/>
              </a:prstGeom>
              <a:blipFill rotWithShape="0">
                <a:blip r:embed="rId3"/>
                <a:stretch>
                  <a:fillRect l="-1165" t="-12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7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 (One – D)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5059" y="3855307"/>
                <a:ext cx="4022774" cy="161505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Homogeneous</a:t>
                </a:r>
              </a:p>
              <a:p>
                <a:r>
                  <a:rPr lang="en-US" dirty="0" smtClean="0"/>
                  <a:t>Second Order</a:t>
                </a:r>
              </a:p>
              <a:p>
                <a:r>
                  <a:rPr lang="en-US" dirty="0" smtClean="0"/>
                  <a:t>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 smtClean="0"/>
                  <a:t> is positive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5059" y="3855307"/>
                <a:ext cx="4022774" cy="1615052"/>
              </a:xfrm>
              <a:blipFill rotWithShape="0">
                <a:blip r:embed="rId2"/>
                <a:stretch>
                  <a:fillRect l="-2731" t="-6415" b="-3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183796" y="1690688"/>
                <a:ext cx="4838761" cy="1945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6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796" y="1690688"/>
                <a:ext cx="4838761" cy="19450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6869817" y="3608890"/>
                <a:ext cx="4199236" cy="23369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𝑘𝑐𝑡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𝑎𝑡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𝑏𝑥</m:t>
                        </m:r>
                      </m:e>
                    </m:func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9817" y="3608890"/>
                <a:ext cx="4199236" cy="23369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77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 (Two – D)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07880" y="3919476"/>
                <a:ext cx="4022774" cy="161505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Homogeneous</a:t>
                </a:r>
              </a:p>
              <a:p>
                <a:r>
                  <a:rPr lang="en-US" dirty="0" smtClean="0"/>
                  <a:t>Second Order</a:t>
                </a:r>
              </a:p>
              <a:p>
                <a:r>
                  <a:rPr lang="en-US" dirty="0" smtClean="0"/>
                  <a:t>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 smtClean="0"/>
                  <a:t> is positive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7880" y="3919476"/>
                <a:ext cx="4022774" cy="1615052"/>
              </a:xfrm>
              <a:blipFill rotWithShape="0">
                <a:blip r:embed="rId2"/>
                <a:stretch>
                  <a:fillRect l="-2727" t="-6792" b="-3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183796" y="1690688"/>
                <a:ext cx="7268272" cy="1635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6000" dirty="0" smtClean="0"/>
                  <a:t> </a:t>
                </a:r>
                <a:endParaRPr lang="en-GB" sz="6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796" y="1690688"/>
                <a:ext cx="7268272" cy="163564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86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Equation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100" y="1556084"/>
                <a:ext cx="11257763" cy="463616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Metal rod with non-uniform temperature</a:t>
                </a:r>
              </a:p>
              <a:p>
                <a:pPr lvl="1"/>
                <a:r>
                  <a:rPr lang="en-US" dirty="0" smtClean="0"/>
                  <a:t>Heat is transferred from regions of higher temperature to regions of lower temperature</a:t>
                </a:r>
              </a:p>
              <a:p>
                <a:r>
                  <a:rPr lang="en-US" dirty="0" smtClean="0"/>
                  <a:t>Heat energy of a body with uniform properties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𝐻𝑒𝑎𝑡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𝑘𝑚𝑇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 smtClean="0"/>
                  <a:t>: temperature,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: Specific-heat</a:t>
                </a:r>
              </a:p>
              <a:p>
                <a:r>
                  <a:rPr lang="en-US" dirty="0" smtClean="0"/>
                  <a:t>Fourier Law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𝑅𝑎𝑡𝑒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h𝑒𝑎𝑡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𝑡𝑟𝑎𝑛𝑠𝑓𝑒𝑟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 smtClean="0"/>
                  <a:t>: Thermal conductivity</a:t>
                </a:r>
              </a:p>
              <a:p>
                <a:r>
                  <a:rPr lang="en-US" dirty="0" smtClean="0"/>
                  <a:t>Conservation of energy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100" y="1556084"/>
                <a:ext cx="11257763" cy="4636169"/>
              </a:xfrm>
              <a:blipFill rotWithShape="0">
                <a:blip r:embed="rId2"/>
                <a:stretch>
                  <a:fillRect l="-975" t="-22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88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Equation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100" y="1556084"/>
                <a:ext cx="11450268" cy="5021179"/>
              </a:xfrm>
            </p:spPr>
            <p:txBody>
              <a:bodyPr>
                <a:normAutofit/>
              </a:bodyPr>
              <a:lstStyle/>
              <a:p>
                <a:r>
                  <a:rPr lang="en-US" sz="3000" dirty="0" smtClean="0"/>
                  <a:t>Conservation of energy</a:t>
                </a:r>
              </a:p>
              <a:p>
                <a:pPr lvl="1"/>
                <a:r>
                  <a:rPr lang="en-US" sz="3000" dirty="0" smtClean="0"/>
                  <a:t>Sides of the rod are insulated and only the ends may be exposed</a:t>
                </a:r>
              </a:p>
              <a:p>
                <a:pPr lvl="1"/>
                <a:r>
                  <a:rPr lang="en-US" sz="3000" dirty="0" smtClean="0"/>
                  <a:t>No heat source within the rod</a:t>
                </a:r>
              </a:p>
              <a:p>
                <a:pPr lvl="1"/>
                <a:r>
                  <a:rPr lang="en-US" sz="3000" dirty="0" smtClean="0"/>
                  <a:t>Consider thin slice of the rod of width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sz="3000" dirty="0" smtClean="0"/>
              </a:p>
              <a:p>
                <a:pPr lvl="1"/>
                <a:r>
                  <a:rPr lang="en-US" sz="3000" dirty="0" smtClean="0"/>
                  <a:t>Temperature in the slice is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300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𝐻𝑒𝑎𝑡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𝑠𝑒𝑔𝑚𝑒𝑛𝑡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en-US" sz="3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3000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𝐶h𝑎𝑛𝑔𝑒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h𝑒𝑎𝑡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𝑒𝑛𝑒𝑟𝑔𝑦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𝑠𝑒𝑚𝑔𝑚𝑒𝑛𝑡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h𝑒𝑎𝑡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𝑏𝑜𝑢𝑛𝑑𝑎𝑟𝑦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h𝑒𝑎𝑡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𝑜𝑢𝑡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𝑏𝑜𝑢𝑛𝑑𝑎𝑟𝑦</m:t>
                    </m:r>
                  </m:oMath>
                </a14:m>
                <a:endParaRPr lang="en-GB" sz="3000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den>
                    </m:f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3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den>
                        </m:f>
                      </m:e>
                    </m:rad>
                  </m:oMath>
                </a14:m>
                <a:endParaRPr lang="en-GB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100" y="1556084"/>
                <a:ext cx="11450268" cy="5021179"/>
              </a:xfrm>
              <a:blipFill rotWithShape="0">
                <a:blip r:embed="rId2"/>
                <a:stretch>
                  <a:fillRect l="-1064" t="-24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292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Equation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4637" y="3871349"/>
                <a:ext cx="4263405" cy="16792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Homogeneous</a:t>
                </a:r>
              </a:p>
              <a:p>
                <a:r>
                  <a:rPr lang="en-US" dirty="0" smtClean="0"/>
                  <a:t>Second Order</a:t>
                </a:r>
              </a:p>
              <a:p>
                <a:r>
                  <a:rPr lang="en-US" dirty="0" smtClean="0"/>
                  <a:t>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dirty="0" smtClean="0"/>
                  <a:t> is positive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637" y="3871349"/>
                <a:ext cx="4263405" cy="1679220"/>
              </a:xfrm>
              <a:blipFill rotWithShape="0">
                <a:blip r:embed="rId2"/>
                <a:stretch>
                  <a:fillRect l="-2571" t="-6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058653" y="1675857"/>
                <a:ext cx="4537460" cy="1945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6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6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6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653" y="1675857"/>
                <a:ext cx="4537460" cy="19450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950026" y="3871349"/>
                <a:ext cx="4856963" cy="25134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−9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026" y="3871349"/>
                <a:ext cx="4856963" cy="25134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41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Equation (Two – D)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63500" y="4047812"/>
                <a:ext cx="4263405" cy="16792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Homogeneous</a:t>
                </a:r>
              </a:p>
              <a:p>
                <a:r>
                  <a:rPr lang="en-US" dirty="0" smtClean="0"/>
                  <a:t>Second Order</a:t>
                </a:r>
              </a:p>
              <a:p>
                <a:r>
                  <a:rPr lang="en-US" dirty="0" smtClean="0"/>
                  <a:t>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GB" dirty="0" smtClean="0"/>
                  <a:t> is positive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63500" y="4047812"/>
                <a:ext cx="4263405" cy="1679220"/>
              </a:xfrm>
              <a:blipFill rotWithShape="0">
                <a:blip r:embed="rId4"/>
                <a:stretch>
                  <a:fillRect l="-2571" t="-6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578660" y="1690688"/>
                <a:ext cx="7295147" cy="1635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GB" sz="6000" dirty="0" smtClean="0"/>
                  <a:t> </a:t>
                </a:r>
                <a:endParaRPr lang="en-GB" sz="6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660" y="1690688"/>
                <a:ext cx="7295147" cy="16356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4" y="3707020"/>
            <a:ext cx="3471771" cy="2360804"/>
          </a:xfrm>
          <a:prstGeom prst="rect">
            <a:avLst/>
          </a:prstGeom>
        </p:spPr>
      </p:pic>
      <p:pic>
        <p:nvPicPr>
          <p:cNvPr id="5" name="2DHeatEqu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94185" y="3444940"/>
            <a:ext cx="3497179" cy="26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6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Poisson Equation (Two – 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508" y="4059210"/>
            <a:ext cx="3926521" cy="1181915"/>
          </a:xfrm>
        </p:spPr>
        <p:txBody>
          <a:bodyPr>
            <a:normAutofit/>
          </a:bodyPr>
          <a:lstStyle/>
          <a:p>
            <a:r>
              <a:rPr lang="en-US" dirty="0" smtClean="0"/>
              <a:t>Homogeneous</a:t>
            </a:r>
          </a:p>
          <a:p>
            <a:r>
              <a:rPr lang="en-US" dirty="0" smtClean="0"/>
              <a:t>Second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86798" y="1896454"/>
                <a:ext cx="6272462" cy="1635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6000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GB" sz="6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6798" y="1896454"/>
                <a:ext cx="6272462" cy="1635641"/>
              </a:xfrm>
              <a:prstGeom prst="rect">
                <a:avLst/>
              </a:prstGeom>
              <a:blipFill rotWithShape="0">
                <a:blip r:embed="rId2"/>
                <a:stretch>
                  <a:fillRect b="-5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842" y="787298"/>
            <a:ext cx="4034345" cy="2975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4750360" y="3737861"/>
                <a:ext cx="5917639" cy="26308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e>
                    </m:func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360" y="3737861"/>
                <a:ext cx="5917639" cy="26308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Legendre Polynomials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5" y="1450555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40" y="2247267"/>
            <a:ext cx="4836669" cy="32244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8596" y="5952930"/>
            <a:ext cx="133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Kind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988490" y="5794309"/>
            <a:ext cx="140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Kind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2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Equation (Two – 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34" y="3701227"/>
            <a:ext cx="3926521" cy="1181915"/>
          </a:xfrm>
        </p:spPr>
        <p:txBody>
          <a:bodyPr>
            <a:normAutofit/>
          </a:bodyPr>
          <a:lstStyle/>
          <a:p>
            <a:r>
              <a:rPr lang="en-US" smtClean="0"/>
              <a:t>Homogeneous</a:t>
            </a:r>
          </a:p>
          <a:p>
            <a:r>
              <a:rPr lang="en-US" smtClean="0"/>
              <a:t>Second Order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46358" y="1878137"/>
                <a:ext cx="4539916" cy="1635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GB" sz="6000" dirty="0" smtClean="0"/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6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358" y="1878137"/>
                <a:ext cx="4539916" cy="1635641"/>
              </a:xfrm>
              <a:prstGeom prst="rect">
                <a:avLst/>
              </a:prstGeom>
              <a:blipFill rotWithShape="0">
                <a:blip r:embed="rId2"/>
                <a:stretch>
                  <a:fillRect b="-5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545179" y="3701227"/>
                <a:ext cx="3882189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b="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endParaRPr lang="en-US" sz="2800" b="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endParaRPr lang="en-US" sz="280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179" y="3701227"/>
                <a:ext cx="3882189" cy="18158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50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Laplace Equation (Three – 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34" y="4128433"/>
            <a:ext cx="3926521" cy="1181915"/>
          </a:xfrm>
        </p:spPr>
        <p:txBody>
          <a:bodyPr>
            <a:normAutofit/>
          </a:bodyPr>
          <a:lstStyle/>
          <a:p>
            <a:r>
              <a:rPr lang="en-US" dirty="0" smtClean="0"/>
              <a:t>Homogeneous</a:t>
            </a:r>
          </a:p>
          <a:p>
            <a:r>
              <a:rPr lang="en-US" dirty="0" smtClean="0"/>
              <a:t>Second Order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59243" y="1878137"/>
                <a:ext cx="7684168" cy="1635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60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6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num>
                      <m:den>
                        <m:r>
                          <a:rPr lang="en-US" sz="60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6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6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6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243" y="1878137"/>
                <a:ext cx="7684168" cy="16356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545179" y="3701226"/>
                <a:ext cx="4331368" cy="895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endParaRPr lang="en-US" sz="3200" b="0" dirty="0" smtClean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179" y="3701226"/>
                <a:ext cx="4331368" cy="8955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37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of a PDE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401"/>
                <a:ext cx="11049000" cy="51118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Solution of a PDE in a region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of the space of the independent variable is a function that has all the partial derivatives appearing in the domain D containing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 and satisfied the PDE everywhere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Requirement: </a:t>
                </a:r>
              </a:p>
              <a:p>
                <a:pPr lvl="1"/>
                <a:r>
                  <a:rPr lang="en-US" dirty="0" smtClean="0"/>
                  <a:t>The function is continuous on the boundary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Those derivatives in the interior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Satisfies the PDE in the interior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Solution of Laplace Equation (2-D)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cosh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401"/>
                <a:ext cx="11049000" cy="5111820"/>
              </a:xfrm>
              <a:blipFill rotWithShape="0">
                <a:blip r:embed="rId2"/>
                <a:stretch>
                  <a:fillRect l="-993" t="-2148" r="-717" b="-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7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Unique Solution of a PDE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842" y="2379843"/>
            <a:ext cx="9492916" cy="1919441"/>
          </a:xfrm>
        </p:spPr>
        <p:txBody>
          <a:bodyPr>
            <a:normAutofit/>
          </a:bodyPr>
          <a:lstStyle/>
          <a:p>
            <a:r>
              <a:rPr lang="en-US" dirty="0" smtClean="0"/>
              <a:t>Additional conditions required to obtain unique solutions</a:t>
            </a:r>
            <a:endParaRPr lang="en-US" b="0" dirty="0" smtClean="0"/>
          </a:p>
          <a:p>
            <a:pPr lvl="1"/>
            <a:r>
              <a:rPr lang="en-US" dirty="0" smtClean="0"/>
              <a:t>Boundary Conditions</a:t>
            </a:r>
          </a:p>
          <a:p>
            <a:pPr lvl="1"/>
            <a:r>
              <a:rPr lang="en-US" dirty="0" smtClean="0"/>
              <a:t>Initial Conditions</a:t>
            </a:r>
          </a:p>
        </p:txBody>
      </p:sp>
    </p:spTree>
    <p:extLst>
      <p:ext uri="{BB962C8B-B14F-4D97-AF65-F5344CB8AC3E}">
        <p14:creationId xmlns:p14="http://schemas.microsoft.com/office/powerpoint/2010/main" val="5519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Theorem on Superposition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9401"/>
                <a:ext cx="11049000" cy="511182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are solutions of a homogeneous linear PDE in some region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 smtClean="0"/>
                  <a:t>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with any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is also a solution of that PDE in the region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Proof: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9401"/>
                <a:ext cx="11049000" cy="5111820"/>
              </a:xfrm>
              <a:blipFill rotWithShape="0">
                <a:blip r:embed="rId2"/>
                <a:stretch>
                  <a:fillRect l="-1159" t="-21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02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Bessel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423849" cy="4173959"/>
          </a:xfrm>
        </p:spPr>
        <p:txBody>
          <a:bodyPr/>
          <a:lstStyle/>
          <a:p>
            <a:r>
              <a:rPr lang="en-US" dirty="0" smtClean="0"/>
              <a:t>Electromagnetic/Cylindrical Waveguide</a:t>
            </a:r>
          </a:p>
          <a:p>
            <a:r>
              <a:rPr lang="en-US" dirty="0" smtClean="0"/>
              <a:t>Heat Conduction</a:t>
            </a:r>
          </a:p>
          <a:p>
            <a:r>
              <a:rPr lang="en-US" dirty="0" smtClean="0"/>
              <a:t>Schrödinger Equation</a:t>
            </a:r>
          </a:p>
          <a:p>
            <a:r>
              <a:rPr lang="en-US" dirty="0" smtClean="0"/>
              <a:t>Acoustics Problem</a:t>
            </a:r>
          </a:p>
          <a:p>
            <a:r>
              <a:rPr lang="en-US" dirty="0" smtClean="0"/>
              <a:t>Acoustic Radiation</a:t>
            </a:r>
          </a:p>
          <a:p>
            <a:r>
              <a:rPr lang="en-US" dirty="0" smtClean="0"/>
              <a:t>Signal Processing – Bessel Filter, Kaiser Window, FM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607" y="1500554"/>
            <a:ext cx="3775193" cy="283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Bessel Functions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5" y="1877919"/>
            <a:ext cx="5801784" cy="34966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40" y="2527306"/>
            <a:ext cx="4836669" cy="2664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28596" y="5952930"/>
            <a:ext cx="1334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Kind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988490" y="5794309"/>
            <a:ext cx="140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Second Kind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00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Series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6815"/>
            <a:ext cx="4264090" cy="34112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77988"/>
            <a:ext cx="45720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2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Differential Equation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equation that contains one or more partial derivatives of an unknown function that depends on at least two variables</a:t>
            </a:r>
          </a:p>
          <a:p>
            <a:r>
              <a:rPr lang="en-US" dirty="0" smtClean="0"/>
              <a:t>Unknown function, </a:t>
            </a:r>
            <a:r>
              <a:rPr lang="en-US" i="1" dirty="0" smtClean="0"/>
              <a:t>u</a:t>
            </a:r>
            <a:r>
              <a:rPr lang="en-US" dirty="0" smtClean="0"/>
              <a:t> depends on two or more variables</a:t>
            </a:r>
          </a:p>
          <a:p>
            <a:r>
              <a:rPr lang="en-US" dirty="0" smtClean="0"/>
              <a:t>Time:</a:t>
            </a:r>
            <a:r>
              <a:rPr lang="en-US" i="1" dirty="0" smtClean="0"/>
              <a:t> t </a:t>
            </a:r>
            <a:r>
              <a:rPr lang="en-US" dirty="0" smtClean="0"/>
              <a:t>and space variables: </a:t>
            </a:r>
            <a:r>
              <a:rPr lang="en-US" i="1" dirty="0" smtClean="0"/>
              <a:t>x, y, z</a:t>
            </a:r>
          </a:p>
          <a:p>
            <a:r>
              <a:rPr lang="en-US" dirty="0" smtClean="0"/>
              <a:t>Order of the highest derivative is called the order of the PDE.</a:t>
            </a:r>
          </a:p>
          <a:p>
            <a:r>
              <a:rPr lang="en-US" dirty="0" smtClean="0"/>
              <a:t>Linear/Nonlinear:</a:t>
            </a:r>
            <a:r>
              <a:rPr lang="en-US" b="1" dirty="0" smtClean="0"/>
              <a:t> </a:t>
            </a:r>
            <a:r>
              <a:rPr lang="en-US" dirty="0" smtClean="0"/>
              <a:t>If it is of the first degree in </a:t>
            </a:r>
            <a:r>
              <a:rPr lang="en-US" i="1" dirty="0" smtClean="0"/>
              <a:t>u</a:t>
            </a:r>
            <a:r>
              <a:rPr lang="en-US" dirty="0" smtClean="0"/>
              <a:t>, and its partial derivatives.</a:t>
            </a:r>
          </a:p>
          <a:p>
            <a:r>
              <a:rPr lang="en-US" dirty="0" smtClean="0"/>
              <a:t>Homogeneous/Nonhomogeneous:  A linear PDE, if each of its term contains either </a:t>
            </a:r>
            <a:r>
              <a:rPr lang="en-US" i="1" dirty="0" smtClean="0"/>
              <a:t>u</a:t>
            </a:r>
            <a:r>
              <a:rPr lang="en-US" dirty="0" smtClean="0"/>
              <a:t> or one of its partial derivatives.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95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652" y="259497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Important Second-Order PDEs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701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100" y="1556084"/>
                <a:ext cx="8803607" cy="478054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Assume that a thin elastic membrane stretched straightly over a fixed rectangular frame of dimension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Perturb the membrane </a:t>
                </a:r>
                <a:r>
                  <a:rPr lang="en-US" dirty="0" smtClean="0">
                    <a:sym typeface="Wingdings" panose="05000000000000000000" pitchFamily="2" charset="2"/>
                  </a:rPr>
                  <a:t> Results: Vibration of the surface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denote the deflection of the membrane from rest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and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i="1" dirty="0" smtClean="0"/>
              </a:p>
              <a:p>
                <a:r>
                  <a:rPr lang="en-US" dirty="0" smtClean="0"/>
                  <a:t>The surface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gives the shape of the membrane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Using Newton’s second law, mass conservation law, Hooke’s law, we can obtain the one dimensional wave equation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100" y="1556084"/>
                <a:ext cx="8803607" cy="4780547"/>
              </a:xfrm>
              <a:blipFill rotWithShape="0">
                <a:blip r:embed="rId2"/>
                <a:stretch>
                  <a:fillRect l="-1247" t="-2168" r="-1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746" y="455070"/>
            <a:ext cx="2072154" cy="2471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07" y="3405939"/>
            <a:ext cx="21907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 Equation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4638" y="1347537"/>
                <a:ext cx="11707254" cy="516555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Consider the forces acting on a small portion of the string</a:t>
                </a:r>
              </a:p>
              <a:p>
                <a:r>
                  <a:rPr lang="en-US" dirty="0" smtClean="0"/>
                  <a:t>String offers no resistance to bending</a:t>
                </a:r>
              </a:p>
              <a:p>
                <a:pPr lvl="1"/>
                <a:r>
                  <a:rPr lang="en-US" dirty="0" smtClean="0"/>
                  <a:t>The tension is tangential to the curve of the string at each point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– tension of the string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– angle between the string and horizontal line 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 smtClean="0"/>
                  <a:t> and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 smtClean="0"/>
                  <a:t> – mass density of the string at position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 smtClean="0"/>
              </a:p>
              <a:p>
                <a:r>
                  <a:rPr lang="en-US" dirty="0" smtClean="0"/>
                  <a:t>Mass of the string per unit length is constant</a:t>
                </a:r>
              </a:p>
              <a:p>
                <a:r>
                  <a:rPr lang="en-US" dirty="0" smtClean="0"/>
                  <a:t>External Forces neglected</a:t>
                </a:r>
              </a:p>
              <a:p>
                <a:r>
                  <a:rPr lang="en-US" dirty="0" smtClean="0"/>
                  <a:t>Performs only transverse motions in vertical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638" y="1347537"/>
                <a:ext cx="11707254" cy="5165557"/>
              </a:xfrm>
              <a:blipFill rotWithShape="0">
                <a:blip r:embed="rId2"/>
                <a:stretch>
                  <a:fillRect l="-937" t="-20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465" y="3672967"/>
            <a:ext cx="4496427" cy="2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6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715</Words>
  <Application>Microsoft Office PowerPoint</Application>
  <PresentationFormat>Widescreen</PresentationFormat>
  <Paragraphs>157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Gill Sans MT</vt:lpstr>
      <vt:lpstr>Symbol</vt:lpstr>
      <vt:lpstr>Wingdings</vt:lpstr>
      <vt:lpstr>Office Theme</vt:lpstr>
      <vt:lpstr>MATHEMATICS FOR ENGINEERS MA5101-PARTIAL DIFFERENTIAL EQUATIONS</vt:lpstr>
      <vt:lpstr>Legendre Polynomials</vt:lpstr>
      <vt:lpstr>Bessel Functions</vt:lpstr>
      <vt:lpstr>Bessel Functions</vt:lpstr>
      <vt:lpstr>Fourier Series</vt:lpstr>
      <vt:lpstr>Partial Differential Equation</vt:lpstr>
      <vt:lpstr>Important Second-Order PDEs</vt:lpstr>
      <vt:lpstr>Wave Equation</vt:lpstr>
      <vt:lpstr>Wave Equation</vt:lpstr>
      <vt:lpstr>Wave Equation</vt:lpstr>
      <vt:lpstr>Wave Equation</vt:lpstr>
      <vt:lpstr>Wave Equation</vt:lpstr>
      <vt:lpstr>Wave Equation (One – D)</vt:lpstr>
      <vt:lpstr>Wave Equation (Two – D)</vt:lpstr>
      <vt:lpstr>Heat Equation</vt:lpstr>
      <vt:lpstr>Heat Equation</vt:lpstr>
      <vt:lpstr>Heat Equation</vt:lpstr>
      <vt:lpstr>Heat Equation (Two – D)</vt:lpstr>
      <vt:lpstr>Poisson Equation (Two – D)</vt:lpstr>
      <vt:lpstr>Laplace Equation (Two – D)</vt:lpstr>
      <vt:lpstr>Laplace Equation (Three – D)</vt:lpstr>
      <vt:lpstr>Solution of a PDE</vt:lpstr>
      <vt:lpstr>Unique Solution of a PDE</vt:lpstr>
      <vt:lpstr>Fundamental Theorem on Superposition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FOR ENGINEERS MA5101-PARTIAL DIFFERENTIAL EQUATIONS</dc:title>
  <dc:creator>Panchatcharam Mariappan</dc:creator>
  <cp:lastModifiedBy>Panchatcharam Mariappan</cp:lastModifiedBy>
  <cp:revision>61</cp:revision>
  <dcterms:created xsi:type="dcterms:W3CDTF">2018-11-14T18:38:47Z</dcterms:created>
  <dcterms:modified xsi:type="dcterms:W3CDTF">2018-11-15T17:55:15Z</dcterms:modified>
</cp:coreProperties>
</file>